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1637156343" r:id="rId6"/>
    <p:sldId id="279" r:id="rId7"/>
    <p:sldId id="258" r:id="rId8"/>
    <p:sldId id="268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1637156344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C67"/>
    <a:srgbClr val="D6C7A1"/>
    <a:srgbClr val="4697CF"/>
    <a:srgbClr val="293439"/>
    <a:srgbClr val="00A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62E87-AF0A-4A9A-A75F-2A34437B4A4F}" v="4" dt="2025-09-22T11:23:20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411" autoAdjust="0"/>
  </p:normalViewPr>
  <p:slideViewPr>
    <p:cSldViewPr snapToGrid="0" snapToObjects="1">
      <p:cViewPr varScale="1">
        <p:scale>
          <a:sx n="73" d="100"/>
          <a:sy n="73" d="100"/>
        </p:scale>
        <p:origin x="11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Hasselaar" userId="4c5901a0-6f64-4680-8383-aa110076f0c4" providerId="ADAL" clId="{97B62E87-AF0A-4A9A-A75F-2A34437B4A4F}"/>
    <pc:docChg chg="custSel addSld delSld modSld">
      <pc:chgData name="Barbara Hasselaar" userId="4c5901a0-6f64-4680-8383-aa110076f0c4" providerId="ADAL" clId="{97B62E87-AF0A-4A9A-A75F-2A34437B4A4F}" dt="2025-09-22T11:23:20.160" v="154"/>
      <pc:docMkLst>
        <pc:docMk/>
      </pc:docMkLst>
      <pc:sldChg chg="del">
        <pc:chgData name="Barbara Hasselaar" userId="4c5901a0-6f64-4680-8383-aa110076f0c4" providerId="ADAL" clId="{97B62E87-AF0A-4A9A-A75F-2A34437B4A4F}" dt="2025-09-22T11:20:33.593" v="0" actId="47"/>
        <pc:sldMkLst>
          <pc:docMk/>
          <pc:sldMk cId="1469319911" sldId="263"/>
        </pc:sldMkLst>
      </pc:sldChg>
      <pc:sldChg chg="addSp delSp modSp add mod">
        <pc:chgData name="Barbara Hasselaar" userId="4c5901a0-6f64-4680-8383-aa110076f0c4" providerId="ADAL" clId="{97B62E87-AF0A-4A9A-A75F-2A34437B4A4F}" dt="2025-09-22T11:22:07.350" v="57" actId="1076"/>
        <pc:sldMkLst>
          <pc:docMk/>
          <pc:sldMk cId="1230949374" sldId="279"/>
        </pc:sldMkLst>
        <pc:spChg chg="mod">
          <ac:chgData name="Barbara Hasselaar" userId="4c5901a0-6f64-4680-8383-aa110076f0c4" providerId="ADAL" clId="{97B62E87-AF0A-4A9A-A75F-2A34437B4A4F}" dt="2025-09-22T11:21:31.585" v="49" actId="20577"/>
          <ac:spMkLst>
            <pc:docMk/>
            <pc:sldMk cId="1230949374" sldId="279"/>
            <ac:spMk id="3" creationId="{67B7A2A0-B50A-76D7-3750-30731A19B80C}"/>
          </ac:spMkLst>
        </pc:spChg>
        <pc:picChg chg="add mod modCrop">
          <ac:chgData name="Barbara Hasselaar" userId="4c5901a0-6f64-4680-8383-aa110076f0c4" providerId="ADAL" clId="{97B62E87-AF0A-4A9A-A75F-2A34437B4A4F}" dt="2025-09-22T11:22:07.350" v="57" actId="1076"/>
          <ac:picMkLst>
            <pc:docMk/>
            <pc:sldMk cId="1230949374" sldId="279"/>
            <ac:picMk id="4" creationId="{D28BB503-C431-728A-B6C1-9447CB0EA7A8}"/>
          </ac:picMkLst>
        </pc:picChg>
        <pc:picChg chg="del">
          <ac:chgData name="Barbara Hasselaar" userId="4c5901a0-6f64-4680-8383-aa110076f0c4" providerId="ADAL" clId="{97B62E87-AF0A-4A9A-A75F-2A34437B4A4F}" dt="2025-09-22T11:21:26.964" v="47" actId="478"/>
          <ac:picMkLst>
            <pc:docMk/>
            <pc:sldMk cId="1230949374" sldId="279"/>
            <ac:picMk id="6" creationId="{B142D311-335C-98A8-528A-89D2BEF9EEBB}"/>
          </ac:picMkLst>
        </pc:picChg>
        <pc:picChg chg="del">
          <ac:chgData name="Barbara Hasselaar" userId="4c5901a0-6f64-4680-8383-aa110076f0c4" providerId="ADAL" clId="{97B62E87-AF0A-4A9A-A75F-2A34437B4A4F}" dt="2025-09-22T11:21:28.598" v="48" actId="478"/>
          <ac:picMkLst>
            <pc:docMk/>
            <pc:sldMk cId="1230949374" sldId="279"/>
            <ac:picMk id="8" creationId="{7EE2B38E-60E1-8960-B245-5E9978D7C85D}"/>
          </ac:picMkLst>
        </pc:picChg>
      </pc:sldChg>
      <pc:sldChg chg="modSp add mod">
        <pc:chgData name="Barbara Hasselaar" userId="4c5901a0-6f64-4680-8383-aa110076f0c4" providerId="ADAL" clId="{97B62E87-AF0A-4A9A-A75F-2A34437B4A4F}" dt="2025-09-22T11:23:03.472" v="153" actId="20577"/>
        <pc:sldMkLst>
          <pc:docMk/>
          <pc:sldMk cId="4262767913" sldId="1637156343"/>
        </pc:sldMkLst>
        <pc:spChg chg="mod">
          <ac:chgData name="Barbara Hasselaar" userId="4c5901a0-6f64-4680-8383-aa110076f0c4" providerId="ADAL" clId="{97B62E87-AF0A-4A9A-A75F-2A34437B4A4F}" dt="2025-09-22T11:23:03.472" v="153" actId="20577"/>
          <ac:spMkLst>
            <pc:docMk/>
            <pc:sldMk cId="4262767913" sldId="1637156343"/>
            <ac:spMk id="2" creationId="{D4BED68A-9E94-06B2-069C-8DA23D0E00D7}"/>
          </ac:spMkLst>
        </pc:spChg>
      </pc:sldChg>
      <pc:sldChg chg="add">
        <pc:chgData name="Barbara Hasselaar" userId="4c5901a0-6f64-4680-8383-aa110076f0c4" providerId="ADAL" clId="{97B62E87-AF0A-4A9A-A75F-2A34437B4A4F}" dt="2025-09-22T11:23:20.160" v="154"/>
        <pc:sldMkLst>
          <pc:docMk/>
          <pc:sldMk cId="235164737" sldId="1637156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7A9C1-4F85-483C-9555-121D532AFCC4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B7B00-A936-4224-B046-2E3997BDCF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93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Begrenzing van perceel kan je niet rondom, muren, gebouwen, </a:t>
            </a:r>
            <a:r>
              <a:rPr lang="nl-NL" dirty="0" err="1"/>
              <a:t>kantoplsuitingen</a:t>
            </a:r>
            <a:endParaRPr lang="nl-NL" dirty="0"/>
          </a:p>
          <a:p>
            <a:r>
              <a:rPr lang="nl-NL" dirty="0"/>
              <a:t>Bij obstakels op de begrenzing van een perceel gelden in beginsel dezelfde eisen als bij een obstakel binnen een perceel</a:t>
            </a:r>
          </a:p>
          <a:p>
            <a:r>
              <a:rPr lang="nl-NL" dirty="0"/>
              <a:t>KOR 2023, definitie; obstakel op de rand van een perceel kan alleen langs en niet rondom worden gemaaid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4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5CB2-1FF3-BDBB-8183-607513A03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E391C1D-4394-0DEC-E0C6-A3446AB1E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FA92846-8A69-541F-DEC7-892AC307E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Basisregistratie Grootschalige Topografie Gegevenscatalogus </a:t>
            </a:r>
            <a:r>
              <a:rPr lang="nl-NL" dirty="0" err="1"/>
              <a:t>IMGeo</a:t>
            </a:r>
            <a:endParaRPr lang="nl-NL" dirty="0"/>
          </a:p>
          <a:p>
            <a:r>
              <a:rPr lang="nl-NL" dirty="0"/>
              <a:t>Voor aannemer altijd van belang om aanwezigheid te weten = kostenbepalend</a:t>
            </a:r>
          </a:p>
          <a:p>
            <a:r>
              <a:rPr lang="nl-NL" dirty="0"/>
              <a:t>Maaien onder kroonprojectie kan dan met een lagere frequentie, gunstige invloed op de bodemkwaliteit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7B5B22-6EA3-D4AE-A04B-5554206C4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33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: Eisen in paragraaf ‘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Informatie-overdracht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of ‘Bouwstoffen’ die niet passen in contract(dossier) tussen opdrachtgever en aannemer, maar behoren tot het contract tussen hoofdaannemer – onderaannemer / leverancier / producent (waaronder Bewijzen van Oorsprong c.a.)</a:t>
            </a:r>
          </a:p>
          <a:p>
            <a:r>
              <a:rPr lang="nl-NL" dirty="0" err="1"/>
              <a:t>Bullit</a:t>
            </a:r>
            <a:r>
              <a:rPr lang="nl-NL" dirty="0"/>
              <a:t> 5: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bepalingen met beschrijving van meetmethoden zijn vervangen door verwijzingen naar normen.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98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Deelhoofdstuk algemeen is nieuw</a:t>
            </a:r>
          </a:p>
          <a:p>
            <a:r>
              <a:rPr lang="nl-NL" dirty="0"/>
              <a:t>Begrippen uit RAW Catalogus Bepalingen Duurzaam Inkopen</a:t>
            </a:r>
          </a:p>
          <a:p>
            <a:r>
              <a:rPr lang="nl-NL" dirty="0"/>
              <a:t>De NEN vervangt een aantal bepalingen en een proef (60)</a:t>
            </a:r>
          </a:p>
          <a:p>
            <a:r>
              <a:rPr lang="nl-NL" dirty="0"/>
              <a:t>EIS-metingen (Elektrotechnische </a:t>
            </a:r>
            <a:r>
              <a:rPr lang="nl-NL" dirty="0" err="1"/>
              <a:t>Ompedantiespectroscopie</a:t>
            </a:r>
            <a:r>
              <a:rPr lang="nl-NL" dirty="0"/>
              <a:t>), als </a:t>
            </a:r>
            <a:r>
              <a:rPr lang="nl-NL" dirty="0" err="1"/>
              <a:t>nul-meting</a:t>
            </a:r>
            <a:r>
              <a:rPr lang="nl-NL" dirty="0"/>
              <a:t> voor de levensduurverwachting en om te kunnen monitoren en de onderhoudscyclus beter te kunnen inplannen. Als aanvulling op de Standaard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45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Openbare ruimte veel meubilair, onvoldoende verplichtingen en bepalingen voor aanbrengen en verwijderen meubilair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9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82E93-550C-CEDC-F2D1-7C7E86238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CB9ED64-9AF5-C6C5-EAF7-730A6DF49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6C3AA45-E2CA-7602-195F-3AB40BDC1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Informatie Model Beheer Openbare Ruimte</a:t>
            </a:r>
          </a:p>
          <a:p>
            <a:r>
              <a:rPr lang="nl-NL" dirty="0" err="1"/>
              <a:t>Één</a:t>
            </a:r>
            <a:r>
              <a:rPr lang="nl-NL" dirty="0"/>
              <a:t> of zeer beperkt aantal leveranciers, functioneel voorschrijven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4A94CD-0E1F-2154-DA76-CF96A9280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2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17F2E-0EB9-B705-50A1-A3E77BFD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0D64FA-BF44-F6DE-ABA4-1339B80E2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C1453B7-A50D-5546-43A6-5288DE35F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C961B-E2A1-9E1E-3FE9-99FBF1B97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B7B00-A936-4224-B046-2E3997BDCFC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23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 RAW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4" y="0"/>
            <a:ext cx="915004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3" y="0"/>
            <a:ext cx="915004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D73E93F-FD83-684F-A86E-A2E53CF17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8130988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9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310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3963C68-444B-144C-986C-5D97793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3"/>
            <a:ext cx="8130987" cy="238946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42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4A8D4AD-DF4B-644C-9272-4A0CA8D2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0010C7-91BC-A74F-AC0B-57347F27AC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817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250CB1F5-F968-BD47-05BF-65F85CB5F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9B185E6A-128E-8D1E-146C-9C740A43A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7F0-4571-2841-A430-F5251F1DFE5C}" type="datetimeFigureOut">
              <a:t>22-9-2025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CDD6-8DBE-0748-9261-547CFD38EC0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  <p:sldLayoutId id="2147483670" r:id="rId4"/>
    <p:sldLayoutId id="2147483662" r:id="rId5"/>
    <p:sldLayoutId id="2147483671" r:id="rId6"/>
    <p:sldLayoutId id="2147483672" r:id="rId7"/>
    <p:sldLayoutId id="2147483674" r:id="rId8"/>
    <p:sldLayoutId id="2147483675" r:id="rId9"/>
    <p:sldLayoutId id="214748366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A6A286-B26E-E37A-20CB-957F0AC2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72 Meubilair (release 2023)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5205F15-F561-F5E1-213C-8B94CC65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RAW-systematiek voorziet niet in meubilair</a:t>
            </a:r>
          </a:p>
          <a:p>
            <a:r>
              <a:rPr lang="nl-NL" dirty="0"/>
              <a:t>Eigen teksten: tijdsintensief, onduidelijkheid bij calculeren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Nieuw hoofdstuk</a:t>
            </a:r>
          </a:p>
          <a:p>
            <a:r>
              <a:rPr lang="nl-NL" dirty="0"/>
              <a:t>Meer uniforme werkwijze bij plaatsen meubilair</a:t>
            </a:r>
          </a:p>
          <a:p>
            <a:r>
              <a:rPr lang="nl-NL" dirty="0"/>
              <a:t>Goed geplaatst meubilair zorgt voor een goed te beheren situatie </a:t>
            </a:r>
          </a:p>
          <a:p>
            <a:pPr marL="0" indent="0">
              <a:buNone/>
            </a:pPr>
            <a:r>
              <a:rPr lang="nl-NL" dirty="0"/>
              <a:t>   in de gebruiksfase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87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E3C6-8120-DAAC-CAFA-DFB652DD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CAEDC07-4981-4ACD-809C-90E82070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72 Meubilair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6C0775-CAC7-240E-94FA-DDDE1505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Definities van IMBOR</a:t>
            </a:r>
          </a:p>
          <a:p>
            <a:r>
              <a:rPr lang="nl-NL" dirty="0"/>
              <a:t>Aantal objecten is naam een merknaam, niet toegevoegd aan de RAW</a:t>
            </a:r>
          </a:p>
          <a:p>
            <a:endParaRPr lang="nl-NL" dirty="0"/>
          </a:p>
          <a:p>
            <a:r>
              <a:rPr lang="nl-NL" dirty="0"/>
              <a:t>72.11 Begrippen</a:t>
            </a:r>
          </a:p>
          <a:p>
            <a:r>
              <a:rPr lang="nl-NL" dirty="0"/>
              <a:t>72.12 ‘Eisen en uitvoering’, verticaal te lood en horizontaal waterpas</a:t>
            </a:r>
          </a:p>
          <a:p>
            <a:r>
              <a:rPr lang="nl-NL" dirty="0"/>
              <a:t>72.15 ‘Bijbehorende verplichtingen’, met name herstellen bestrating (aanstraten) en grondwerk (asfalt- en betonverhardingen bestaande hoofdstukken)</a:t>
            </a:r>
          </a:p>
        </p:txBody>
      </p:sp>
    </p:spTree>
    <p:extLst>
      <p:ext uri="{BB962C8B-B14F-4D97-AF65-F5344CB8AC3E}">
        <p14:creationId xmlns:p14="http://schemas.microsoft.com/office/powerpoint/2010/main" val="38315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313D9-E7BB-D50D-A139-EB419EF75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84B1356-BBF0-C8D8-38E0-47DDB39C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72 Meubilair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A9A7BE-2BCA-C9D7-2C2D-CBF70FD23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2632241" cy="2670247"/>
          </a:xfrm>
        </p:spPr>
        <p:txBody>
          <a:bodyPr>
            <a:normAutofit/>
          </a:bodyPr>
          <a:lstStyle/>
          <a:p>
            <a:r>
              <a:rPr lang="nl-NL" dirty="0"/>
              <a:t>Resultaatsbeschrijvingen per type (Abri, afvalbak, oplaadpaal, poort, etc.):</a:t>
            </a:r>
          </a:p>
          <a:p>
            <a:pPr marL="342900" lvl="1" indent="0">
              <a:buNone/>
            </a:pPr>
            <a:r>
              <a:rPr lang="nl-NL" dirty="0"/>
              <a:t>-  verwijderen</a:t>
            </a:r>
          </a:p>
          <a:p>
            <a:pPr lvl="1">
              <a:buFontTx/>
              <a:buChar char="-"/>
            </a:pPr>
            <a:r>
              <a:rPr lang="nl-NL" dirty="0"/>
              <a:t>aanbrengen (eventueel incl. leveren)</a:t>
            </a:r>
          </a:p>
          <a:p>
            <a:pPr lvl="1">
              <a:buFontTx/>
              <a:buChar char="-"/>
            </a:pPr>
            <a:r>
              <a:rPr lang="nl-NL" dirty="0"/>
              <a:t>leveren (bij hergebruik en separaat bijleveren)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58D367-9B25-0E90-5D18-D2D216B92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47712" y="1778436"/>
            <a:ext cx="5896128" cy="25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58BF-9264-16C7-152F-224E9417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BBA8DBCA-81EF-B3BC-39E5-8AC22FF957A0}"/>
              </a:ext>
            </a:extLst>
          </p:cNvPr>
          <p:cNvSpPr/>
          <p:nvPr/>
        </p:nvSpPr>
        <p:spPr>
          <a:xfrm>
            <a:off x="4207616" y="609601"/>
            <a:ext cx="4455479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351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0C26-816A-CC0E-F6E5-E79305E1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4BED68A-9E94-06B2-069C-8DA23D0E00D7}"/>
              </a:ext>
            </a:extLst>
          </p:cNvPr>
          <p:cNvSpPr/>
          <p:nvPr/>
        </p:nvSpPr>
        <p:spPr>
          <a:xfrm>
            <a:off x="4207616" y="609601"/>
            <a:ext cx="4455479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Bijmaaien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, Conserveringswerken, Meubilair </a:t>
            </a:r>
          </a:p>
        </p:txBody>
      </p:sp>
    </p:spTree>
    <p:extLst>
      <p:ext uri="{BB962C8B-B14F-4D97-AF65-F5344CB8AC3E}">
        <p14:creationId xmlns:p14="http://schemas.microsoft.com/office/powerpoint/2010/main" val="42627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D57F-CC62-9F29-1EE2-4A28C1EB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7A2A0-B50A-76D7-3750-30731A19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94" y="2004304"/>
            <a:ext cx="8130988" cy="267024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Lars </a:t>
            </a:r>
            <a:r>
              <a:rPr lang="nl-NL" dirty="0" err="1"/>
              <a:t>Birkholz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kenniswerker team RAW-Toepassing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8BB503-C431-728A-B6C1-9447CB0E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3" r="13689" b="13471"/>
          <a:stretch>
            <a:fillRect/>
          </a:stretch>
        </p:blipFill>
        <p:spPr>
          <a:xfrm>
            <a:off x="5564779" y="1883607"/>
            <a:ext cx="1288868" cy="11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DBAD2-1A3A-0844-8896-92549716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670FD-E56D-3D40-9BEF-88770745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51 Groenvoorzieningen: </a:t>
            </a:r>
            <a:r>
              <a:rPr lang="nl-NL" dirty="0" err="1"/>
              <a:t>Bijmaaien</a:t>
            </a:r>
            <a:endParaRPr lang="nl-NL" dirty="0"/>
          </a:p>
          <a:p>
            <a:r>
              <a:rPr lang="nl-NL" dirty="0"/>
              <a:t>56 Conserveringswerken</a:t>
            </a:r>
          </a:p>
          <a:p>
            <a:r>
              <a:rPr lang="nl-NL" dirty="0"/>
              <a:t>72 Meubilair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45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E8FC551-5418-3F87-0116-19A92EC2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51 Groenvoorzieningen: </a:t>
            </a:r>
            <a:r>
              <a:rPr lang="nl-NL" dirty="0" err="1"/>
              <a:t>bijmaaien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631E39-5318-87C4-F2C1-7C2CBB18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Maaien bij bomen en obstakels term: </a:t>
            </a:r>
            <a:r>
              <a:rPr lang="nl-NL" dirty="0" err="1"/>
              <a:t>bijmaaien</a:t>
            </a:r>
            <a:endParaRPr lang="nl-NL" dirty="0"/>
          </a:p>
          <a:p>
            <a:r>
              <a:rPr lang="nl-NL" dirty="0"/>
              <a:t>Afzonderlijke bepaling voor </a:t>
            </a:r>
            <a:r>
              <a:rPr lang="nl-NL" dirty="0" err="1"/>
              <a:t>bijmaaien</a:t>
            </a:r>
            <a:endParaRPr lang="nl-NL" dirty="0"/>
          </a:p>
          <a:p>
            <a:r>
              <a:rPr lang="nl-NL" dirty="0"/>
              <a:t>Eisen gelijk aan maaien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Term ‘</a:t>
            </a:r>
            <a:r>
              <a:rPr lang="nl-NL" b="1" dirty="0" err="1"/>
              <a:t>bijmaaien</a:t>
            </a:r>
            <a:r>
              <a:rPr lang="nl-NL" b="1" dirty="0"/>
              <a:t>’ vervalt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60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5C08-3945-1B07-126E-6874262D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F35BA7-69E1-C993-FBAB-B6092999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51 Groenvoorzieningen: uitgangspunten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0AB292-BAB9-CE06-5A1C-4461F5DFF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Niet</a:t>
            </a:r>
            <a:r>
              <a:rPr lang="nl-NL" dirty="0"/>
              <a:t> maaien rondom bomen en rondom of langs obstakels, tenzij in bestek vermeld</a:t>
            </a:r>
          </a:p>
          <a:p>
            <a:r>
              <a:rPr lang="nl-NL" dirty="0"/>
              <a:t>Afzonderlijke resultaatsverplichting voor:</a:t>
            </a:r>
          </a:p>
          <a:p>
            <a:pPr marL="342900" lvl="1" indent="0">
              <a:buNone/>
            </a:pPr>
            <a:r>
              <a:rPr lang="nl-NL" dirty="0"/>
              <a:t>	- maaien rondom bomen (stuks)</a:t>
            </a:r>
          </a:p>
          <a:p>
            <a:pPr marL="342900" lvl="1" indent="0">
              <a:buNone/>
            </a:pPr>
            <a:r>
              <a:rPr lang="nl-NL" dirty="0"/>
              <a:t>	- maaien rondom (punt-)obstakels (stuks) </a:t>
            </a:r>
          </a:p>
          <a:p>
            <a:pPr marL="342900" lvl="1" indent="0">
              <a:buNone/>
            </a:pPr>
            <a:r>
              <a:rPr lang="nl-NL" dirty="0"/>
              <a:t>	- maaien langs (lijn-)obstakels (m)</a:t>
            </a:r>
          </a:p>
          <a:p>
            <a:r>
              <a:rPr lang="nl-NL" dirty="0"/>
              <a:t>Afzonderlijke resultaatsverplichtingen voor:</a:t>
            </a:r>
          </a:p>
          <a:p>
            <a:pPr marL="342900" lvl="1" indent="0">
              <a:buNone/>
            </a:pPr>
            <a:r>
              <a:rPr lang="nl-NL" dirty="0"/>
              <a:t>	- beheersen grashoogte rondom bomen (week)</a:t>
            </a:r>
          </a:p>
          <a:p>
            <a:pPr marL="342900" lvl="1" indent="0">
              <a:buNone/>
            </a:pPr>
            <a:r>
              <a:rPr lang="nl-NL" dirty="0"/>
              <a:t>	- beheersen grashoogte rondom (punt-)obstakels (week)</a:t>
            </a:r>
          </a:p>
          <a:p>
            <a:pPr marL="342900" lvl="1" indent="0">
              <a:buNone/>
            </a:pPr>
            <a:r>
              <a:rPr lang="nl-NL" dirty="0"/>
              <a:t>	- beheersen grashoogte langs (lijn-)obstakels (week)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47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3BC-383B-4C61-7B8A-26825A5E4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E229891-924A-07BA-E978-44C4026E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51 Groenvoorzieningen: uitgangspunten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A6F46B-FA67-A604-A89F-4BCC45E4B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Definitie obstakel uit de KOR 2023 overgenomen</a:t>
            </a:r>
          </a:p>
          <a:p>
            <a:r>
              <a:rPr lang="nl-NL" dirty="0"/>
              <a:t>Vaststellen punt- en lijnobstakels wordt de BGT-classificatie overgenomen</a:t>
            </a:r>
          </a:p>
          <a:p>
            <a:r>
              <a:rPr lang="nl-NL" dirty="0"/>
              <a:t>Maaien:</a:t>
            </a:r>
          </a:p>
          <a:p>
            <a:pPr lvl="1">
              <a:buFontTx/>
              <a:buChar char="-"/>
            </a:pPr>
            <a:r>
              <a:rPr lang="nl-NL" dirty="0"/>
              <a:t>afzonderlijke resultaatsverplichtingen vermelden o.a. aantal bomen, aantal puntobstakels of aantal strekkende meters lijnobstakels</a:t>
            </a:r>
          </a:p>
          <a:p>
            <a:pPr lvl="1">
              <a:buFontTx/>
              <a:buChar char="-"/>
            </a:pPr>
            <a:r>
              <a:rPr lang="nl-NL" dirty="0"/>
              <a:t>deficode voor uitsluiten maaien onder kroonprojectie</a:t>
            </a:r>
          </a:p>
          <a:p>
            <a:pPr lvl="1">
              <a:buFontTx/>
              <a:buChar char="-"/>
            </a:pPr>
            <a:r>
              <a:rPr lang="nl-NL" dirty="0"/>
              <a:t>Deficode bij maaien langs lijnobstakel aan 1 of 2 zijde(n)</a:t>
            </a:r>
          </a:p>
          <a:p>
            <a:r>
              <a:rPr lang="nl-NL" dirty="0"/>
              <a:t>Informatie aanwezigheid bomen en obstakels: aanwijzingstekst</a:t>
            </a:r>
          </a:p>
          <a:p>
            <a:r>
              <a:rPr lang="nl-NL" dirty="0"/>
              <a:t>Afzonderlijke resultaatsverplichting voor maaien onder kroonprojectie</a:t>
            </a:r>
          </a:p>
        </p:txBody>
      </p:sp>
    </p:spTree>
    <p:extLst>
      <p:ext uri="{BB962C8B-B14F-4D97-AF65-F5344CB8AC3E}">
        <p14:creationId xmlns:p14="http://schemas.microsoft.com/office/powerpoint/2010/main" val="254616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BCC7F-661C-A0E3-87D0-46058B8C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245288B-9D56-6B38-08AF-94057FE9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56 Conserveringswerken (release 2023)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F3F8616-2A05-2F2A-B8D6-A99024DB4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Normen waren niet actueel</a:t>
            </a:r>
          </a:p>
          <a:p>
            <a:r>
              <a:rPr lang="nl-NL" dirty="0"/>
              <a:t>Technieken waren niet actueel</a:t>
            </a:r>
          </a:p>
          <a:p>
            <a:r>
              <a:rPr lang="nl-NL" dirty="0"/>
              <a:t>Eisen achterhaald, dienen te gaan over het WAT en niet het HOE</a:t>
            </a:r>
          </a:p>
          <a:p>
            <a:r>
              <a:rPr lang="nl-NL" dirty="0"/>
              <a:t>Eisen in paragraaf ‘</a:t>
            </a:r>
            <a:r>
              <a:rPr lang="nl-NL" dirty="0" err="1"/>
              <a:t>Informatie-overdracht</a:t>
            </a:r>
            <a:r>
              <a:rPr lang="nl-NL" dirty="0"/>
              <a:t>’ of ‘Bouwstoffen’ die niet passen </a:t>
            </a:r>
          </a:p>
          <a:p>
            <a:r>
              <a:rPr lang="nl-NL" dirty="0"/>
              <a:t>Door beschikbare normen met meetmethode volstaat vaak eis </a:t>
            </a:r>
          </a:p>
          <a:p>
            <a:pPr marL="0" indent="0">
              <a:buNone/>
            </a:pPr>
            <a:r>
              <a:rPr lang="nl-NL" dirty="0"/>
              <a:t>   met verwijzing naar norm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50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E8CA0-5C75-7CE8-279B-559B3837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56 Conserveringswerken: deelhoofdstuk algemeen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7AF3370-167D-5855-BE52-FDEDEDFC2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Begrippen en eisen toegevoegd met name:</a:t>
            </a:r>
          </a:p>
          <a:p>
            <a:pPr lvl="2">
              <a:buFontTx/>
              <a:buChar char="-"/>
            </a:pPr>
            <a:r>
              <a:rPr lang="nl-NL" dirty="0"/>
              <a:t>chroom-6 houdende coatings</a:t>
            </a:r>
          </a:p>
          <a:p>
            <a:pPr lvl="2">
              <a:buFontTx/>
              <a:buChar char="-"/>
            </a:pPr>
            <a:r>
              <a:rPr lang="nl-NL" dirty="0"/>
              <a:t>vluchtige organische stoffen (VOS)</a:t>
            </a:r>
          </a:p>
          <a:p>
            <a:r>
              <a:rPr lang="nl-NL" dirty="0"/>
              <a:t>Verwijzing naar NEN-EN 1504-2</a:t>
            </a:r>
          </a:p>
          <a:p>
            <a:r>
              <a:rPr lang="nl-NL" dirty="0"/>
              <a:t>In bepalingen deelhoofdstuk 56.2 veel nieuwe normen opgenomen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Nieuwe resultaatsverplichtingen</a:t>
            </a:r>
          </a:p>
          <a:p>
            <a:r>
              <a:rPr lang="nl-NL" dirty="0"/>
              <a:t>56.21.15 Aanbrengen volledig conserveringssysteem op staal, nieuwbouw</a:t>
            </a:r>
          </a:p>
          <a:p>
            <a:r>
              <a:rPr lang="nl-NL" dirty="0"/>
              <a:t>56.21.16 Uitvoeren EIS-metingen</a:t>
            </a:r>
          </a:p>
        </p:txBody>
      </p:sp>
    </p:spTree>
    <p:extLst>
      <p:ext uri="{BB962C8B-B14F-4D97-AF65-F5344CB8AC3E}">
        <p14:creationId xmlns:p14="http://schemas.microsoft.com/office/powerpoint/2010/main" val="999810446"/>
      </p:ext>
    </p:extLst>
  </p:cSld>
  <p:clrMapOvr>
    <a:masterClrMapping/>
  </p:clrMapOvr>
</p:sld>
</file>

<file path=ppt/theme/theme1.xml><?xml version="1.0" encoding="utf-8"?>
<a:theme xmlns:a="http://schemas.openxmlformats.org/drawingml/2006/main" name="CROW RAW Congres 202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D84FA989F1842B722BAC8F745C06A" ma:contentTypeVersion="12" ma:contentTypeDescription="Een nieuw document maken." ma:contentTypeScope="" ma:versionID="4b0cba632a7aa841178c113af389f5d6">
  <xsd:schema xmlns:xsd="http://www.w3.org/2001/XMLSchema" xmlns:xs="http://www.w3.org/2001/XMLSchema" xmlns:p="http://schemas.microsoft.com/office/2006/metadata/properties" xmlns:ns2="c1eea924-91f5-48c1-adf7-dad22b800e7d" xmlns:ns3="62c00f2c-fd33-48d2-98e1-22a5112fd8c2" targetNamespace="http://schemas.microsoft.com/office/2006/metadata/properties" ma:root="true" ma:fieldsID="9c5b1108b248028003a6065eeb51c5ff" ns2:_="" ns3:_="">
    <xsd:import namespace="c1eea924-91f5-48c1-adf7-dad22b800e7d"/>
    <xsd:import namespace="62c00f2c-fd33-48d2-98e1-22a5112fd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ea924-91f5-48c1-adf7-dad22b80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945804c-9eb6-48a5-b807-336d562bff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0f2c-fd33-48d2-98e1-22a5112fd8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0b4bfc-7550-4dea-88fd-9dc4b3772a1a}" ma:internalName="TaxCatchAll" ma:showField="CatchAllData" ma:web="62c00f2c-fd33-48d2-98e1-22a5112fd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eea924-91f5-48c1-adf7-dad22b800e7d">
      <Terms xmlns="http://schemas.microsoft.com/office/infopath/2007/PartnerControls"/>
    </lcf76f155ced4ddcb4097134ff3c332f>
    <TaxCatchAll xmlns="62c00f2c-fd33-48d2-98e1-22a5112fd8c2" xsi:nil="true"/>
  </documentManagement>
</p:properties>
</file>

<file path=customXml/itemProps1.xml><?xml version="1.0" encoding="utf-8"?>
<ds:datastoreItem xmlns:ds="http://schemas.openxmlformats.org/officeDocument/2006/customXml" ds:itemID="{9F247B1C-F1ED-491A-B18D-DD6EC1CE747A}"/>
</file>

<file path=customXml/itemProps2.xml><?xml version="1.0" encoding="utf-8"?>
<ds:datastoreItem xmlns:ds="http://schemas.openxmlformats.org/officeDocument/2006/customXml" ds:itemID="{ABAB16BE-6508-48B0-A1ED-D6B3D178A2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F0F92-75FC-456F-96BD-A68FB97785B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0578e04-5985-4938-86ec-0fc4809613bc"/>
    <ds:schemaRef ds:uri="http://www.w3.org/XML/1998/namespace"/>
    <ds:schemaRef ds:uri="http://schemas.microsoft.com/office/2006/metadata/properties"/>
    <ds:schemaRef ds:uri="http://purl.org/dc/terms/"/>
    <ds:schemaRef ds:uri="65afad44-a235-44e3-815d-f15d8ed09e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673</Words>
  <Application>Microsoft Office PowerPoint</Application>
  <PresentationFormat>Diavoorstelling (16:9)</PresentationFormat>
  <Paragraphs>93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CROW RAW Congres 2025</vt:lpstr>
      <vt:lpstr>PowerPoint-presentatie</vt:lpstr>
      <vt:lpstr>PowerPoint-presentatie</vt:lpstr>
      <vt:lpstr>Even voorstellen</vt:lpstr>
      <vt:lpstr>Onderwerpen</vt:lpstr>
      <vt:lpstr>51 Groenvoorzieningen: bijmaaien </vt:lpstr>
      <vt:lpstr>51 Groenvoorzieningen: uitgangspunten</vt:lpstr>
      <vt:lpstr>51 Groenvoorzieningen: uitgangspunten</vt:lpstr>
      <vt:lpstr>56 Conserveringswerken (release 2023)</vt:lpstr>
      <vt:lpstr>56 Conserveringswerken: deelhoofdstuk algemeen</vt:lpstr>
      <vt:lpstr>72 Meubilair (release 2023)</vt:lpstr>
      <vt:lpstr>72 Meubilair</vt:lpstr>
      <vt:lpstr>72 Meubilair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Barbara Hasselaar</cp:lastModifiedBy>
  <cp:revision>55</cp:revision>
  <dcterms:created xsi:type="dcterms:W3CDTF">2023-02-21T15:49:07Z</dcterms:created>
  <dcterms:modified xsi:type="dcterms:W3CDTF">2025-09-22T11:23:27Z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0x010100944D84FA989F1842B722BAC8F745C06A</vt:lpwstr>
  </property>
  <property fmtid="{D5CDD505-2E9C-101B-9397-08002B2CF9AE}" pid="3" name="MediaServiceImageTags">
    <vt:lpwstr/>
  </property>
</Properties>
</file>